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004800" cy="975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2" d="100"/>
          <a:sy n="42" d="100"/>
        </p:scale>
        <p:origin x="147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417892" y="1474452"/>
            <a:ext cx="1905000" cy="2133600"/>
            <a:chOff x="5549900" y="76200"/>
            <a:chExt cx="1905000" cy="2133600"/>
          </a:xfrm>
        </p:grpSpPr>
        <p:sp>
          <p:nvSpPr>
            <p:cNvPr id="3" name="TextBox 3"/>
            <p:cNvSpPr txBox="1"/>
            <p:nvPr/>
          </p:nvSpPr>
          <p:spPr>
            <a:xfrm>
              <a:off x="5549900" y="76200"/>
              <a:ext cx="1905000" cy="1778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100" b="1">
                  <a:solidFill>
                    <a:srgbClr val="000000"/>
                  </a:solidFill>
                  <a:latin typeface="Calibri"/>
                  <a:cs typeface="Calibri"/>
                </a:rPr>
                <a:t>Wei, Kwok Kee | Kwok Kee</a:t>
              </a:r>
              <a:endParaRPr lang="en-US"/>
            </a:p>
          </p:txBody>
        </p:sp>
        <p:sp>
          <p:nvSpPr>
            <p:cNvPr id="4" name="AutoShape 4"/>
            <p:cNvSpPr/>
            <p:nvPr/>
          </p:nvSpPr>
          <p:spPr>
            <a:xfrm>
              <a:off x="5549900" y="254000"/>
              <a:ext cx="1905000" cy="1955800"/>
            </a:xfrm>
            <a:prstGeom prst="roundRect">
              <a:avLst>
                <a:gd name="adj" fmla="val 2318"/>
              </a:avLst>
            </a:prstGeom>
            <a:solidFill>
              <a:srgbClr val="FFFFFF"/>
            </a:solidFill>
            <a:ln w="12700">
              <a:solidFill>
                <a:srgbClr val="CCCCCC"/>
              </a:solidFill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" name="AutoShape 5"/>
            <p:cNvSpPr/>
            <p:nvPr/>
          </p:nvSpPr>
          <p:spPr>
            <a:xfrm>
              <a:off x="5549900" y="254000"/>
              <a:ext cx="1905000" cy="63500"/>
            </a:xfrm>
            <a:prstGeom prst="roundRect">
              <a:avLst>
                <a:gd name="adj" fmla="val 2318"/>
              </a:avLst>
            </a:prstGeom>
            <a:solidFill>
              <a:srgbClr val="FAD300"/>
            </a:solidFill>
          </p:spPr>
          <p:txBody>
            <a:bodyPr/>
            <a:lstStyle/>
            <a:p>
              <a:endParaRPr lang="en-SG"/>
            </a:p>
          </p:txBody>
        </p:sp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57900" y="444500"/>
              <a:ext cx="889000" cy="889000"/>
            </a:xfrm>
            <a:prstGeom prst="ellipse">
              <a:avLst/>
            </a:prstGeom>
            <a:ln>
              <a:solidFill>
                <a:srgbClr val="BDBDBD"/>
              </a:solidFill>
            </a:ln>
          </p:spPr>
        </p:pic>
        <p:sp>
          <p:nvSpPr>
            <p:cNvPr id="7" name="TextBox 7"/>
            <p:cNvSpPr txBox="1"/>
            <p:nvPr/>
          </p:nvSpPr>
          <p:spPr>
            <a:xfrm>
              <a:off x="5562600" y="1460500"/>
              <a:ext cx="1879600" cy="2286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200" b="0">
                  <a:solidFill>
                    <a:srgbClr val="000000"/>
                  </a:solidFill>
                  <a:latin typeface="Calibri"/>
                  <a:cs typeface="Calibri"/>
                </a:rPr>
                <a:t>Wei, Kwok Kee | Kwok K...</a:t>
              </a:r>
              <a:endParaRPr lang="en-U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5562600" y="16891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SIM (Wei, Kwok Kee | Kwok ...</a:t>
              </a:r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5562600" y="19177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President &amp; Chief Executiv...</a:t>
              </a:r>
              <a:endParaRPr lang="en-US"/>
            </a:p>
          </p:txBody>
        </p:sp>
      </p:grpSp>
      <p:sp>
        <p:nvSpPr>
          <p:cNvPr id="12" name="AutoShape 12"/>
          <p:cNvSpPr/>
          <p:nvPr/>
        </p:nvSpPr>
        <p:spPr>
          <a:xfrm>
            <a:off x="1493592" y="3771900"/>
            <a:ext cx="9710670" cy="254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  <p:sp>
        <p:nvSpPr>
          <p:cNvPr id="13" name="AutoShape 13"/>
          <p:cNvSpPr/>
          <p:nvPr/>
        </p:nvSpPr>
        <p:spPr>
          <a:xfrm>
            <a:off x="1493592" y="3771900"/>
            <a:ext cx="0" cy="1905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  <p:sp>
        <p:nvSpPr>
          <p:cNvPr id="14" name="AutoShape 14"/>
          <p:cNvSpPr/>
          <p:nvPr/>
        </p:nvSpPr>
        <p:spPr>
          <a:xfrm>
            <a:off x="12237792" y="3798552"/>
            <a:ext cx="0" cy="1905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0392" y="228600"/>
            <a:ext cx="1371600" cy="548640"/>
          </a:xfrm>
          <a:prstGeom prst="rect">
            <a:avLst/>
          </a:prstGeom>
        </p:spPr>
      </p:pic>
      <p:grpSp>
        <p:nvGrpSpPr>
          <p:cNvPr id="19" name="Group 19"/>
          <p:cNvGrpSpPr/>
          <p:nvPr/>
        </p:nvGrpSpPr>
        <p:grpSpPr>
          <a:xfrm>
            <a:off x="654051" y="4036275"/>
            <a:ext cx="1905000" cy="2133600"/>
            <a:chOff x="723900" y="2540000"/>
            <a:chExt cx="1905000" cy="2133600"/>
          </a:xfrm>
        </p:grpSpPr>
        <p:sp>
          <p:nvSpPr>
            <p:cNvPr id="20" name="TextBox 20"/>
            <p:cNvSpPr txBox="1"/>
            <p:nvPr/>
          </p:nvSpPr>
          <p:spPr>
            <a:xfrm>
              <a:off x="723900" y="2540000"/>
              <a:ext cx="1905000" cy="1778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100" b="1" dirty="0">
                  <a:solidFill>
                    <a:srgbClr val="000000"/>
                  </a:solidFill>
                  <a:latin typeface="Calibri"/>
                  <a:cs typeface="Calibri"/>
                </a:rPr>
                <a:t>Chan, Wai Kuen Timothy | T...</a:t>
              </a:r>
              <a:endParaRPr lang="en-US" dirty="0"/>
            </a:p>
          </p:txBody>
        </p:sp>
        <p:sp>
          <p:nvSpPr>
            <p:cNvPr id="21" name="AutoShape 21"/>
            <p:cNvSpPr/>
            <p:nvPr/>
          </p:nvSpPr>
          <p:spPr>
            <a:xfrm>
              <a:off x="723900" y="2717800"/>
              <a:ext cx="1905000" cy="1955800"/>
            </a:xfrm>
            <a:prstGeom prst="roundRect">
              <a:avLst>
                <a:gd name="adj" fmla="val 2318"/>
              </a:avLst>
            </a:prstGeom>
            <a:solidFill>
              <a:srgbClr val="FFFFFF"/>
            </a:solidFill>
            <a:ln w="12700">
              <a:solidFill>
                <a:srgbClr val="CCCCCC"/>
              </a:solidFill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2" name="AutoShape 22"/>
            <p:cNvSpPr/>
            <p:nvPr/>
          </p:nvSpPr>
          <p:spPr>
            <a:xfrm>
              <a:off x="723900" y="2717800"/>
              <a:ext cx="1905000" cy="63500"/>
            </a:xfrm>
            <a:prstGeom prst="roundRect">
              <a:avLst>
                <a:gd name="adj" fmla="val 2318"/>
              </a:avLst>
            </a:prstGeom>
            <a:solidFill>
              <a:srgbClr val="FAD300"/>
            </a:solidFill>
          </p:spPr>
          <p:txBody>
            <a:bodyPr/>
            <a:lstStyle/>
            <a:p>
              <a:endParaRPr lang="en-SG"/>
            </a:p>
          </p:txBody>
        </p:sp>
        <p:pic>
          <p:nvPicPr>
            <p:cNvPr id="23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31900" y="2908300"/>
              <a:ext cx="889000" cy="889000"/>
            </a:xfrm>
            <a:prstGeom prst="ellipse">
              <a:avLst/>
            </a:prstGeom>
            <a:ln>
              <a:solidFill>
                <a:srgbClr val="BDBDBD"/>
              </a:solidFill>
            </a:ln>
          </p:spPr>
        </p:pic>
        <p:sp>
          <p:nvSpPr>
            <p:cNvPr id="24" name="TextBox 24"/>
            <p:cNvSpPr txBox="1"/>
            <p:nvPr/>
          </p:nvSpPr>
          <p:spPr>
            <a:xfrm>
              <a:off x="736600" y="3924300"/>
              <a:ext cx="1879600" cy="2286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200" b="0">
                  <a:solidFill>
                    <a:srgbClr val="000000"/>
                  </a:solidFill>
                  <a:latin typeface="Calibri"/>
                  <a:cs typeface="Calibri"/>
                </a:rPr>
                <a:t>Chan, Wai Kuen Timothy...</a:t>
              </a:r>
              <a:endParaRPr lang="en-U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736600" y="41529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Global Education Cluster (...</a:t>
              </a:r>
              <a:endParaRPr lang="en-US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736600" y="43815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Acting Provost</a:t>
              </a:r>
              <a:endParaRPr lang="en-US"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2979493" y="4001752"/>
            <a:ext cx="1905000" cy="2133600"/>
            <a:chOff x="3136900" y="2540000"/>
            <a:chExt cx="1905000" cy="2133600"/>
          </a:xfrm>
        </p:grpSpPr>
        <p:sp>
          <p:nvSpPr>
            <p:cNvPr id="29" name="TextBox 29"/>
            <p:cNvSpPr txBox="1"/>
            <p:nvPr/>
          </p:nvSpPr>
          <p:spPr>
            <a:xfrm>
              <a:off x="3136900" y="2540000"/>
              <a:ext cx="1905000" cy="1778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100" b="1">
                  <a:solidFill>
                    <a:srgbClr val="000000"/>
                  </a:solidFill>
                  <a:latin typeface="Calibri"/>
                  <a:cs typeface="Calibri"/>
                </a:rPr>
                <a:t>Ho, Seong Kim | Seong Kim</a:t>
              </a:r>
              <a:endParaRPr lang="en-US"/>
            </a:p>
          </p:txBody>
        </p:sp>
        <p:sp>
          <p:nvSpPr>
            <p:cNvPr id="30" name="AutoShape 30"/>
            <p:cNvSpPr/>
            <p:nvPr/>
          </p:nvSpPr>
          <p:spPr>
            <a:xfrm>
              <a:off x="3136900" y="2717800"/>
              <a:ext cx="1905000" cy="1955800"/>
            </a:xfrm>
            <a:prstGeom prst="roundRect">
              <a:avLst>
                <a:gd name="adj" fmla="val 2318"/>
              </a:avLst>
            </a:prstGeom>
            <a:solidFill>
              <a:srgbClr val="FFFFFF"/>
            </a:solidFill>
            <a:ln w="12700">
              <a:solidFill>
                <a:srgbClr val="CCCCCC"/>
              </a:solidFill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1" name="AutoShape 31"/>
            <p:cNvSpPr/>
            <p:nvPr/>
          </p:nvSpPr>
          <p:spPr>
            <a:xfrm>
              <a:off x="3136900" y="2717800"/>
              <a:ext cx="1905000" cy="63500"/>
            </a:xfrm>
            <a:prstGeom prst="roundRect">
              <a:avLst>
                <a:gd name="adj" fmla="val 2318"/>
              </a:avLst>
            </a:prstGeom>
            <a:solidFill>
              <a:srgbClr val="FAD300"/>
            </a:solidFill>
          </p:spPr>
          <p:txBody>
            <a:bodyPr/>
            <a:lstStyle/>
            <a:p>
              <a:endParaRPr lang="en-SG"/>
            </a:p>
          </p:txBody>
        </p:sp>
        <p:pic>
          <p:nvPicPr>
            <p:cNvPr id="32" name="Picture 3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44900" y="2908300"/>
              <a:ext cx="889000" cy="889000"/>
            </a:xfrm>
            <a:prstGeom prst="ellipse">
              <a:avLst/>
            </a:prstGeom>
            <a:ln>
              <a:solidFill>
                <a:srgbClr val="BDBDBD"/>
              </a:solidFill>
            </a:ln>
          </p:spPr>
        </p:pic>
        <p:sp>
          <p:nvSpPr>
            <p:cNvPr id="33" name="TextBox 33"/>
            <p:cNvSpPr txBox="1"/>
            <p:nvPr/>
          </p:nvSpPr>
          <p:spPr>
            <a:xfrm>
              <a:off x="3149600" y="3924300"/>
              <a:ext cx="1879600" cy="2286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200" b="0">
                  <a:solidFill>
                    <a:srgbClr val="000000"/>
                  </a:solidFill>
                  <a:latin typeface="Calibri"/>
                  <a:cs typeface="Calibri"/>
                </a:rPr>
                <a:t>Ho, Seong Kim | Seong ...</a:t>
              </a:r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3149600" y="41529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SIM Academy Cluster (Wei, ...</a:t>
              </a:r>
              <a:endParaRPr lang="en-US"/>
            </a:p>
          </p:txBody>
        </p:sp>
        <p:sp>
          <p:nvSpPr>
            <p:cNvPr id="35" name="TextBox 35"/>
            <p:cNvSpPr txBox="1"/>
            <p:nvPr/>
          </p:nvSpPr>
          <p:spPr>
            <a:xfrm>
              <a:off x="3149600" y="43815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Chief Executive Officer, S...</a:t>
              </a:r>
              <a:endParaRPr lang="en-US"/>
            </a:p>
          </p:txBody>
        </p:sp>
      </p:grpSp>
      <p:grpSp>
        <p:nvGrpSpPr>
          <p:cNvPr id="55" name="Group 55"/>
          <p:cNvGrpSpPr/>
          <p:nvPr/>
        </p:nvGrpSpPr>
        <p:grpSpPr>
          <a:xfrm>
            <a:off x="10243892" y="3938252"/>
            <a:ext cx="1905000" cy="2133600"/>
            <a:chOff x="10375900" y="2540000"/>
            <a:chExt cx="1905000" cy="2133600"/>
          </a:xfrm>
        </p:grpSpPr>
        <p:sp>
          <p:nvSpPr>
            <p:cNvPr id="56" name="TextBox 56"/>
            <p:cNvSpPr txBox="1"/>
            <p:nvPr/>
          </p:nvSpPr>
          <p:spPr>
            <a:xfrm>
              <a:off x="10375900" y="2540000"/>
              <a:ext cx="1905000" cy="1778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100" b="1">
                  <a:solidFill>
                    <a:srgbClr val="000000"/>
                  </a:solidFill>
                  <a:latin typeface="Calibri"/>
                  <a:cs typeface="Calibri"/>
                </a:rPr>
                <a:t>Ong, Wai Lun Warren | Warr...</a:t>
              </a:r>
              <a:endParaRPr lang="en-US"/>
            </a:p>
          </p:txBody>
        </p:sp>
        <p:sp>
          <p:nvSpPr>
            <p:cNvPr id="57" name="AutoShape 57"/>
            <p:cNvSpPr/>
            <p:nvPr/>
          </p:nvSpPr>
          <p:spPr>
            <a:xfrm>
              <a:off x="10375900" y="2717800"/>
              <a:ext cx="1905000" cy="1955800"/>
            </a:xfrm>
            <a:prstGeom prst="roundRect">
              <a:avLst>
                <a:gd name="adj" fmla="val 2318"/>
              </a:avLst>
            </a:prstGeom>
            <a:solidFill>
              <a:srgbClr val="FFFFFF"/>
            </a:solidFill>
            <a:ln w="12700">
              <a:solidFill>
                <a:srgbClr val="CCCCCC"/>
              </a:solidFill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8" name="AutoShape 58"/>
            <p:cNvSpPr/>
            <p:nvPr/>
          </p:nvSpPr>
          <p:spPr>
            <a:xfrm>
              <a:off x="10375900" y="2717800"/>
              <a:ext cx="1905000" cy="63500"/>
            </a:xfrm>
            <a:prstGeom prst="roundRect">
              <a:avLst>
                <a:gd name="adj" fmla="val 2318"/>
              </a:avLst>
            </a:prstGeom>
            <a:solidFill>
              <a:srgbClr val="FAD300"/>
            </a:solidFill>
          </p:spPr>
          <p:txBody>
            <a:bodyPr/>
            <a:lstStyle/>
            <a:p>
              <a:endParaRPr lang="en-SG"/>
            </a:p>
          </p:txBody>
        </p:sp>
        <p:pic>
          <p:nvPicPr>
            <p:cNvPr id="59" name="Picture 5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883900" y="2908300"/>
              <a:ext cx="889000" cy="889000"/>
            </a:xfrm>
            <a:prstGeom prst="ellipse">
              <a:avLst/>
            </a:prstGeom>
            <a:ln>
              <a:solidFill>
                <a:srgbClr val="BDBDBD"/>
              </a:solidFill>
            </a:ln>
          </p:spPr>
        </p:pic>
        <p:sp>
          <p:nvSpPr>
            <p:cNvPr id="60" name="TextBox 60"/>
            <p:cNvSpPr txBox="1"/>
            <p:nvPr/>
          </p:nvSpPr>
          <p:spPr>
            <a:xfrm>
              <a:off x="10388600" y="3924300"/>
              <a:ext cx="1879600" cy="2286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200" b="0">
                  <a:solidFill>
                    <a:srgbClr val="000000"/>
                  </a:solidFill>
                  <a:latin typeface="Calibri"/>
                  <a:cs typeface="Calibri"/>
                </a:rPr>
                <a:t>Ong, Wai Lun Warren | ...</a:t>
              </a:r>
              <a:endParaRPr lang="en-U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10388600" y="41529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Digital Solutions, Platfor...</a:t>
              </a:r>
              <a:endParaRPr lang="en-US"/>
            </a:p>
          </p:txBody>
        </p:sp>
        <p:sp>
          <p:nvSpPr>
            <p:cNvPr id="62" name="TextBox 62"/>
            <p:cNvSpPr txBox="1"/>
            <p:nvPr/>
          </p:nvSpPr>
          <p:spPr>
            <a:xfrm>
              <a:off x="10388600" y="43815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Chief Information Officer</a:t>
              </a:r>
              <a:endParaRPr lang="en-US"/>
            </a:p>
          </p:txBody>
        </p:sp>
      </p:grpSp>
      <p:grpSp>
        <p:nvGrpSpPr>
          <p:cNvPr id="73" name="Group 73"/>
          <p:cNvGrpSpPr/>
          <p:nvPr/>
        </p:nvGrpSpPr>
        <p:grpSpPr>
          <a:xfrm>
            <a:off x="7874000" y="3962400"/>
            <a:ext cx="1905000" cy="2133600"/>
            <a:chOff x="3136900" y="5003800"/>
            <a:chExt cx="1905000" cy="2133600"/>
          </a:xfrm>
        </p:grpSpPr>
        <p:sp>
          <p:nvSpPr>
            <p:cNvPr id="74" name="TextBox 74"/>
            <p:cNvSpPr txBox="1"/>
            <p:nvPr/>
          </p:nvSpPr>
          <p:spPr>
            <a:xfrm>
              <a:off x="3136900" y="5003800"/>
              <a:ext cx="1905000" cy="1778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100" b="1">
                  <a:solidFill>
                    <a:srgbClr val="000000"/>
                  </a:solidFill>
                  <a:latin typeface="Calibri"/>
                  <a:cs typeface="Calibri"/>
                </a:rPr>
                <a:t>Tan, Boon Yeow | Desmond</a:t>
              </a:r>
              <a:endParaRPr lang="en-US"/>
            </a:p>
          </p:txBody>
        </p:sp>
        <p:sp>
          <p:nvSpPr>
            <p:cNvPr id="75" name="AutoShape 75"/>
            <p:cNvSpPr/>
            <p:nvPr/>
          </p:nvSpPr>
          <p:spPr>
            <a:xfrm>
              <a:off x="3136900" y="5181600"/>
              <a:ext cx="1905000" cy="1955800"/>
            </a:xfrm>
            <a:prstGeom prst="roundRect">
              <a:avLst>
                <a:gd name="adj" fmla="val 2318"/>
              </a:avLst>
            </a:prstGeom>
            <a:solidFill>
              <a:srgbClr val="FFFFFF"/>
            </a:solidFill>
            <a:ln w="12700">
              <a:solidFill>
                <a:srgbClr val="CCCCCC"/>
              </a:solidFill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6" name="AutoShape 76"/>
            <p:cNvSpPr/>
            <p:nvPr/>
          </p:nvSpPr>
          <p:spPr>
            <a:xfrm>
              <a:off x="3136900" y="5181600"/>
              <a:ext cx="1905000" cy="63500"/>
            </a:xfrm>
            <a:prstGeom prst="roundRect">
              <a:avLst>
                <a:gd name="adj" fmla="val 2318"/>
              </a:avLst>
            </a:prstGeom>
            <a:solidFill>
              <a:srgbClr val="FAD300"/>
            </a:solidFill>
          </p:spPr>
          <p:txBody>
            <a:bodyPr/>
            <a:lstStyle/>
            <a:p>
              <a:endParaRPr lang="en-SG"/>
            </a:p>
          </p:txBody>
        </p:sp>
        <p:pic>
          <p:nvPicPr>
            <p:cNvPr id="77" name="Picture 7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44900" y="5372100"/>
              <a:ext cx="889000" cy="889000"/>
            </a:xfrm>
            <a:prstGeom prst="ellipse">
              <a:avLst/>
            </a:prstGeom>
            <a:ln>
              <a:solidFill>
                <a:srgbClr val="BDBDBD"/>
              </a:solidFill>
            </a:ln>
          </p:spPr>
        </p:pic>
        <p:sp>
          <p:nvSpPr>
            <p:cNvPr id="78" name="TextBox 78"/>
            <p:cNvSpPr txBox="1"/>
            <p:nvPr/>
          </p:nvSpPr>
          <p:spPr>
            <a:xfrm>
              <a:off x="3149600" y="6388100"/>
              <a:ext cx="1879600" cy="2286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200" b="0">
                  <a:solidFill>
                    <a:srgbClr val="000000"/>
                  </a:solidFill>
                  <a:latin typeface="Calibri"/>
                  <a:cs typeface="Calibri"/>
                </a:rPr>
                <a:t>Tan, Boon Yeow | Desmo...</a:t>
              </a:r>
              <a:endParaRPr lang="en-US"/>
            </a:p>
          </p:txBody>
        </p:sp>
        <p:sp>
          <p:nvSpPr>
            <p:cNvPr id="79" name="TextBox 79"/>
            <p:cNvSpPr txBox="1"/>
            <p:nvPr/>
          </p:nvSpPr>
          <p:spPr>
            <a:xfrm>
              <a:off x="3149600" y="66167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Finance Cluster (Wei, Kwok...</a:t>
              </a:r>
              <a:endParaRPr lang="en-US"/>
            </a:p>
          </p:txBody>
        </p:sp>
        <p:sp>
          <p:nvSpPr>
            <p:cNvPr id="80" name="TextBox 80"/>
            <p:cNvSpPr txBox="1"/>
            <p:nvPr/>
          </p:nvSpPr>
          <p:spPr>
            <a:xfrm>
              <a:off x="3149600" y="68453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 dirty="0">
                  <a:solidFill>
                    <a:srgbClr val="000000"/>
                  </a:solidFill>
                  <a:latin typeface="Calibri Light"/>
                  <a:cs typeface="Calibri Light"/>
                </a:rPr>
                <a:t>Chief Financial Officer</a:t>
              </a:r>
              <a:endParaRPr lang="en-US" dirty="0"/>
            </a:p>
          </p:txBody>
        </p:sp>
      </p:grpSp>
      <p:grpSp>
        <p:nvGrpSpPr>
          <p:cNvPr id="91" name="Group 91"/>
          <p:cNvGrpSpPr/>
          <p:nvPr/>
        </p:nvGrpSpPr>
        <p:grpSpPr>
          <a:xfrm>
            <a:off x="5341335" y="3962400"/>
            <a:ext cx="1905000" cy="2133600"/>
            <a:chOff x="7962900" y="5003800"/>
            <a:chExt cx="1905000" cy="2133600"/>
          </a:xfrm>
        </p:grpSpPr>
        <p:sp>
          <p:nvSpPr>
            <p:cNvPr id="92" name="TextBox 92"/>
            <p:cNvSpPr txBox="1"/>
            <p:nvPr/>
          </p:nvSpPr>
          <p:spPr>
            <a:xfrm>
              <a:off x="7962900" y="5003800"/>
              <a:ext cx="1905000" cy="1778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100" b="1">
                  <a:solidFill>
                    <a:srgbClr val="000000"/>
                  </a:solidFill>
                  <a:latin typeface="Calibri"/>
                  <a:cs typeface="Calibri"/>
                </a:rPr>
                <a:t>Yik, Synn Yi Sara | Sara</a:t>
              </a:r>
              <a:endParaRPr lang="en-US"/>
            </a:p>
          </p:txBody>
        </p:sp>
        <p:sp>
          <p:nvSpPr>
            <p:cNvPr id="93" name="AutoShape 93"/>
            <p:cNvSpPr/>
            <p:nvPr/>
          </p:nvSpPr>
          <p:spPr>
            <a:xfrm>
              <a:off x="7962900" y="5181600"/>
              <a:ext cx="1905000" cy="1955800"/>
            </a:xfrm>
            <a:prstGeom prst="roundRect">
              <a:avLst>
                <a:gd name="adj" fmla="val 2318"/>
              </a:avLst>
            </a:prstGeom>
            <a:solidFill>
              <a:srgbClr val="FFFFFF"/>
            </a:solidFill>
            <a:ln w="12700">
              <a:solidFill>
                <a:srgbClr val="CCCCCC"/>
              </a:solidFill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94" name="AutoShape 94"/>
            <p:cNvSpPr/>
            <p:nvPr/>
          </p:nvSpPr>
          <p:spPr>
            <a:xfrm>
              <a:off x="7962900" y="5181600"/>
              <a:ext cx="1905000" cy="63500"/>
            </a:xfrm>
            <a:prstGeom prst="roundRect">
              <a:avLst>
                <a:gd name="adj" fmla="val 2318"/>
              </a:avLst>
            </a:prstGeom>
            <a:solidFill>
              <a:srgbClr val="FAD300"/>
            </a:solidFill>
          </p:spPr>
          <p:txBody>
            <a:bodyPr/>
            <a:lstStyle/>
            <a:p>
              <a:endParaRPr lang="en-SG"/>
            </a:p>
          </p:txBody>
        </p:sp>
        <p:pic>
          <p:nvPicPr>
            <p:cNvPr id="95" name="Picture 9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470900" y="5372100"/>
              <a:ext cx="889000" cy="889000"/>
            </a:xfrm>
            <a:prstGeom prst="ellipse">
              <a:avLst/>
            </a:prstGeom>
            <a:ln>
              <a:solidFill>
                <a:srgbClr val="BDBDBD"/>
              </a:solidFill>
            </a:ln>
          </p:spPr>
        </p:pic>
        <p:sp>
          <p:nvSpPr>
            <p:cNvPr id="96" name="TextBox 96"/>
            <p:cNvSpPr txBox="1"/>
            <p:nvPr/>
          </p:nvSpPr>
          <p:spPr>
            <a:xfrm>
              <a:off x="7975600" y="6388100"/>
              <a:ext cx="1879600" cy="228600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defRPr/>
              </a:pPr>
              <a:r>
                <a:rPr lang="en-US" sz="1200" b="0">
                  <a:solidFill>
                    <a:srgbClr val="000000"/>
                  </a:solidFill>
                  <a:latin typeface="Calibri"/>
                  <a:cs typeface="Calibri"/>
                </a:rPr>
                <a:t>Yik, Synn Yi Sara | Sa...</a:t>
              </a:r>
              <a:endParaRPr lang="en-US"/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7975600" y="66167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Human Capital Cluster (Wei...</a:t>
              </a:r>
              <a:endParaRPr lang="en-US"/>
            </a:p>
          </p:txBody>
        </p:sp>
        <p:sp>
          <p:nvSpPr>
            <p:cNvPr id="98" name="TextBox 98"/>
            <p:cNvSpPr txBox="1"/>
            <p:nvPr/>
          </p:nvSpPr>
          <p:spPr>
            <a:xfrm>
              <a:off x="7975600" y="6845300"/>
              <a:ext cx="1879600" cy="228600"/>
            </a:xfrm>
            <a:prstGeom prst="rect">
              <a:avLst/>
            </a:prstGeom>
          </p:spPr>
          <p:txBody>
            <a:bodyPr lIns="0" tIns="15000" rIns="0" bIns="0" rtlCol="0" anchor="t"/>
            <a:lstStyle/>
            <a:p>
              <a:pPr algn="ctr">
                <a:defRPr/>
              </a:pPr>
              <a:r>
                <a:rPr lang="en-US" sz="1100" b="0">
                  <a:solidFill>
                    <a:srgbClr val="000000"/>
                  </a:solidFill>
                  <a:latin typeface="Calibri Light"/>
                  <a:cs typeface="Calibri Light"/>
                </a:rPr>
                <a:t>Chief Human Capital Office...</a:t>
              </a:r>
              <a:endParaRPr lang="en-US"/>
            </a:p>
          </p:txBody>
        </p:sp>
      </p:grpSp>
      <p:sp>
        <p:nvSpPr>
          <p:cNvPr id="15" name="AutoShape 13">
            <a:extLst>
              <a:ext uri="{FF2B5EF4-FFF2-40B4-BE49-F238E27FC236}">
                <a16:creationId xmlns:a16="http://schemas.microsoft.com/office/drawing/2014/main" id="{9726A3BA-2AB9-48F2-C657-F4909B1C7E7A}"/>
              </a:ext>
            </a:extLst>
          </p:cNvPr>
          <p:cNvSpPr/>
          <p:nvPr/>
        </p:nvSpPr>
        <p:spPr>
          <a:xfrm>
            <a:off x="3931992" y="3771900"/>
            <a:ext cx="0" cy="1905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  <p:sp>
        <p:nvSpPr>
          <p:cNvPr id="16" name="AutoShape 13">
            <a:extLst>
              <a:ext uri="{FF2B5EF4-FFF2-40B4-BE49-F238E27FC236}">
                <a16:creationId xmlns:a16="http://schemas.microsoft.com/office/drawing/2014/main" id="{C5A5D3B1-63E9-16BC-25FC-E8BF6C794C36}"/>
              </a:ext>
            </a:extLst>
          </p:cNvPr>
          <p:cNvSpPr/>
          <p:nvPr/>
        </p:nvSpPr>
        <p:spPr>
          <a:xfrm>
            <a:off x="6285248" y="3785852"/>
            <a:ext cx="0" cy="1905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  <p:sp>
        <p:nvSpPr>
          <p:cNvPr id="17" name="AutoShape 13">
            <a:extLst>
              <a:ext uri="{FF2B5EF4-FFF2-40B4-BE49-F238E27FC236}">
                <a16:creationId xmlns:a16="http://schemas.microsoft.com/office/drawing/2014/main" id="{0013AA8A-150D-8F60-3CAE-B98830F4ABCE}"/>
              </a:ext>
            </a:extLst>
          </p:cNvPr>
          <p:cNvSpPr/>
          <p:nvPr/>
        </p:nvSpPr>
        <p:spPr>
          <a:xfrm>
            <a:off x="8808792" y="3811252"/>
            <a:ext cx="0" cy="1905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  <p:sp>
        <p:nvSpPr>
          <p:cNvPr id="118" name="AutoShape 13">
            <a:extLst>
              <a:ext uri="{FF2B5EF4-FFF2-40B4-BE49-F238E27FC236}">
                <a16:creationId xmlns:a16="http://schemas.microsoft.com/office/drawing/2014/main" id="{49AAD375-1656-44BC-90BE-D7F3F2A2FD5C}"/>
              </a:ext>
            </a:extLst>
          </p:cNvPr>
          <p:cNvSpPr/>
          <p:nvPr/>
        </p:nvSpPr>
        <p:spPr>
          <a:xfrm>
            <a:off x="8961192" y="3963652"/>
            <a:ext cx="0" cy="1905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  <p:sp>
        <p:nvSpPr>
          <p:cNvPr id="119" name="AutoShape 13">
            <a:extLst>
              <a:ext uri="{FF2B5EF4-FFF2-40B4-BE49-F238E27FC236}">
                <a16:creationId xmlns:a16="http://schemas.microsoft.com/office/drawing/2014/main" id="{32BB418A-0F37-6F7C-312D-68C36BAE9FBD}"/>
              </a:ext>
            </a:extLst>
          </p:cNvPr>
          <p:cNvSpPr/>
          <p:nvPr/>
        </p:nvSpPr>
        <p:spPr>
          <a:xfrm>
            <a:off x="11204262" y="3738987"/>
            <a:ext cx="0" cy="190500"/>
          </a:xfrm>
          <a:prstGeom prst="line">
            <a:avLst/>
          </a:prstGeom>
          <a:ln w="12700">
            <a:solidFill>
              <a:srgbClr val="CCCCCC"/>
            </a:solidFill>
          </a:ln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148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Neo Bee Hwee</dc:creator>
  <cp:lastModifiedBy>Poh Ca Oon</cp:lastModifiedBy>
  <cp:revision>4</cp:revision>
  <dcterms:created xsi:type="dcterms:W3CDTF">2006-08-16T00:00:00Z</dcterms:created>
  <dcterms:modified xsi:type="dcterms:W3CDTF">2025-08-08T06:36:48Z</dcterms:modified>
</cp:coreProperties>
</file>